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70537E-94F6-446C-B567-96549FBBC2F3}">
  <a:tblStyle styleId="{1070537E-94F6-446C-B567-96549FBBC2F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9FF604-92AA-469C-A3F3-4D9E6DFF7E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538d796a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538d796a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results suggest that the models are more </a:t>
            </a:r>
            <a:r>
              <a:rPr lang="en"/>
              <a:t>effective</a:t>
            </a:r>
            <a:r>
              <a:rPr lang="en"/>
              <a:t> at predicting tweets from non-IO in </a:t>
            </a:r>
            <a:r>
              <a:rPr lang="en"/>
              <a:t>comparison to the IO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account for the noise of tweets by IO accounts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improved performance in Both Ada and BERT on a novel test set featuring multiple operations even if it is smaller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could suggest that training on more operations could be more effective especially in detecting novel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generalizing a new operation, BERT1 performs better than BERT0. BERT1 is trained on two operations while BERT0 is only trained on a single operation. This could be because the model that is trained on more operations could learn to detect the </a:t>
            </a:r>
            <a:r>
              <a:rPr lang="en"/>
              <a:t>information</a:t>
            </a:r>
            <a:r>
              <a:rPr lang="en"/>
              <a:t> operations in tweets better.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real world setting, potential IO tweets are often mixed sporadically among the random tweets posted on the internet.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Highlight the increasing prevalence of state-sponsored entities engaging in information operations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Emphasize the coordinated efforts involving fake accounts, disinformation, propaganda, and other deceptive tactics employed by governments or state-sponsored entities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Discuss how these operations are designed to shape narratives, creating a distorted version of events to influence public perception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Explore how the surge in social media and online platforms has provided a significant platform for state actors to execute and amplify their information operations.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Illustrate how these operations serve as a prominent tool for state actors to advance their geopolitical interests by manipulating public opinion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Discuss the wide array of activities involved, such as spreading false information, amplifying divisive content, and impersonating individuals or organizations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Critical to understand the scope and methods of state-backed information operations (IOs).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Emphasize the critical importance of understanding and countering these operations to protect the integrity of online discourse and safeguard the democratic foundations of the digital age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538d796a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538d796a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55b7cccce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55b7cccce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5b7cccc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55b7cccc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55b7cccce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55b7cccce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55b7cccce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55b7cccce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</a:t>
            </a:r>
            <a:r>
              <a:rPr lang="en"/>
              <a:t> on to the performance of these models in detecting Information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left, is the performance of these </a:t>
            </a:r>
            <a:r>
              <a:rPr lang="en"/>
              <a:t>models </a:t>
            </a:r>
            <a:r>
              <a:rPr lang="en"/>
              <a:t>on the held-out data from a familiar 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right, we see how well the models generalize to the tweets from a new operation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5e917391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5e917391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 1 outperforms Ada 0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5e9173917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5e917391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So does BERT1 in contrast to BERT0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results suggest that these models perform better when trained on more operations even though the data with multiple operations is significantly smaller.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8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State-Backed Information Operations Analysis using Pre-trained Transformer-Based Models</a:t>
            </a:r>
            <a:endParaRPr sz="3300"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68304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Presented by </a:t>
            </a:r>
            <a:r>
              <a:rPr b="1" lang="en"/>
              <a:t>Guardians of the Twitterverse</a:t>
            </a:r>
            <a:endParaRPr b="1"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7064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Hailie Nguyen, Jon Ma, Yichen Shi, Ghana Shyam Bandi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12/13/2023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Conclusion/Discussion</a:t>
            </a:r>
            <a:endParaRPr/>
          </a:p>
        </p:txBody>
      </p:sp>
      <p:sp>
        <p:nvSpPr>
          <p:cNvPr id="211" name="Google Shape;211;p30"/>
          <p:cNvSpPr txBox="1"/>
          <p:nvPr>
            <p:ph idx="4294967295" type="body"/>
          </p:nvPr>
        </p:nvSpPr>
        <p:spPr>
          <a:xfrm>
            <a:off x="407175" y="1175675"/>
            <a:ext cx="78225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Clustering:</a:t>
            </a:r>
            <a:endParaRPr b="1"/>
          </a:p>
          <a:p>
            <a:pPr indent="-308610" lvl="0" marL="9144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Overarching themes among clusters.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2"/>
                </a:solidFill>
              </a:rPr>
              <a:t>Number of clusters is unclear.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Themes depend on sampled tweets.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Classification/IO Detection:</a:t>
            </a:r>
            <a:endParaRPr b="1"/>
          </a:p>
          <a:p>
            <a:pPr indent="-308610" lvl="0" marL="9144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Models are more effective at predicting non-IO tweets than at predicting IO tweets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Potentially due to the </a:t>
            </a:r>
            <a:r>
              <a:rPr b="1" lang="en"/>
              <a:t>noisy</a:t>
            </a:r>
            <a:r>
              <a:rPr lang="en"/>
              <a:t> nature of tweets belong to IO accounts (can contain a large amount of trivial content)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Both Ada’s and BERT’s</a:t>
            </a:r>
            <a:r>
              <a:rPr lang="en"/>
              <a:t> performance on a novel test set </a:t>
            </a:r>
            <a:r>
              <a:rPr b="1" lang="en"/>
              <a:t>improves</a:t>
            </a:r>
            <a:r>
              <a:rPr lang="en"/>
              <a:t> with a </a:t>
            </a:r>
            <a:r>
              <a:rPr b="1" lang="en"/>
              <a:t>more diverse</a:t>
            </a:r>
            <a:r>
              <a:rPr lang="en"/>
              <a:t> training set, despite the </a:t>
            </a:r>
            <a:r>
              <a:rPr b="1" lang="en"/>
              <a:t>smaller size</a:t>
            </a:r>
            <a:r>
              <a:rPr lang="en"/>
              <a:t>.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Training on more operations could be more effective towards detecting novel operations.</a:t>
            </a:r>
            <a:endParaRPr/>
          </a:p>
        </p:txBody>
      </p:sp>
      <p:cxnSp>
        <p:nvCxnSpPr>
          <p:cNvPr id="212" name="Google Shape;212;p30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07250" y="102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you.</a:t>
            </a:r>
            <a:endParaRPr>
              <a:solidFill>
                <a:schemeClr val="dk1"/>
              </a:solidFill>
              <a:highlight>
                <a:srgbClr val="9A6ABA"/>
              </a:highlight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75" y="1327925"/>
            <a:ext cx="3916551" cy="30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8" name="Google Shape;128;p22"/>
          <p:cNvSpPr txBox="1"/>
          <p:nvPr>
            <p:ph idx="4294967295" type="body"/>
          </p:nvPr>
        </p:nvSpPr>
        <p:spPr>
          <a:xfrm>
            <a:off x="407175" y="1333625"/>
            <a:ext cx="49626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Background: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Since October 2018, Twitter has disclosed data on potential 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foreign information operations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○"/>
            </a:pP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Persistent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 platform manipulation campaigns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(material that violated Twitter’s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 platform manipulation and spam policy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○"/>
            </a:pP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Manipulation that Twitter can reliably attribute to a 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government 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 state-linked actor 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is considered an </a:t>
            </a:r>
            <a:r>
              <a:rPr b="1" lang="en" sz="1100">
                <a:solidFill>
                  <a:srgbClr val="000000"/>
                </a:solidFill>
                <a:highlight>
                  <a:schemeClr val="lt1"/>
                </a:highlight>
              </a:rPr>
              <a:t>information operation (IO)</a:t>
            </a:r>
            <a:r>
              <a:rPr lang="en" sz="1100">
                <a:solidFill>
                  <a:srgbClr val="000000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 txBox="1"/>
          <p:nvPr/>
        </p:nvSpPr>
        <p:spPr>
          <a:xfrm>
            <a:off x="1403400" y="4522350"/>
            <a:ext cx="7740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https://transparency.twitter.com/en/reports/moderation-research.html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175" y="1559388"/>
            <a:ext cx="3469425" cy="271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13475" y="3208625"/>
            <a:ext cx="49500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1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Understand the </a:t>
            </a:r>
            <a:r>
              <a:rPr b="1" lang="en" sz="11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narratives</a:t>
            </a: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behind some of these operations.</a:t>
            </a:r>
            <a:endParaRPr sz="1100"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Develop a </a:t>
            </a:r>
            <a:r>
              <a:rPr b="1" lang="en" sz="11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generalizable</a:t>
            </a: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 to </a:t>
            </a:r>
            <a:r>
              <a:rPr b="1" lang="en" sz="11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identify</a:t>
            </a:r>
            <a:r>
              <a:rPr lang="en" sz="1100"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potential information operations.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607950" y="1112175"/>
            <a:ext cx="82059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Twitter Moderation Research Consortium:</a:t>
            </a:r>
            <a:endParaRPr b="1"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Cohort of datasets categorized by operations and states (e.g., China, Russia).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10,000 to 100,000 tweets in each set.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Used as </a:t>
            </a: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positive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samples in analysis.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Random Twitter Dataset 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[1]: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1.6 million random tweets, mainly in English.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Diverse content reflects the varied nature of user-generated content.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Used as </a:t>
            </a: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non-IO 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related tweets, representing informal, personal content.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Diplomatic Discourse Online - Twitter 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[2]: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Tweets from 500+ Russian and Chinese diplomats.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Multiple languages.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Serves as a diplomatic, </a:t>
            </a: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non-IO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focused resource.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Combined with random tweets to form </a:t>
            </a: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samples in the analysis.</a:t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  <a:highlight>
                <a:schemeClr val="lt1"/>
              </a:highlight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403400" y="4365100"/>
            <a:ext cx="7740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[1] Majid Ahmad Khan. (2022). 1.6 million random tweets. Kaggle. https://www.kaggle.com/datasets/i191796majid/tweets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[2] Erhardt, Keeley, 2023, "Diplomatic Discourse Online - Twitter", https://doi.org/10.7910/DVN/2ET9PU, Harvard Dataverse, V1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  <p:cxnSp>
        <p:nvCxnSpPr>
          <p:cNvPr id="140" name="Google Shape;140;p23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-8539" l="2740" r="-2740" t="8540"/>
          <a:stretch/>
        </p:blipFill>
        <p:spPr>
          <a:xfrm>
            <a:off x="2948400" y="811763"/>
            <a:ext cx="2588225" cy="204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07175" y="1358475"/>
            <a:ext cx="230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Russia East Africa (REA) </a:t>
            </a:r>
            <a:endParaRPr b="1"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7,721 tweets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88% English tweets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50 accounts</a:t>
            </a:r>
            <a:endParaRPr b="1"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550" y="2571762"/>
            <a:ext cx="2695926" cy="26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419725" y="2366325"/>
            <a:ext cx="216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China Xinjiang (CNHU)</a:t>
            </a:r>
            <a:endParaRPr b="1"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31,269 tweets</a:t>
            </a:r>
            <a:endParaRPr sz="1000">
              <a:solidFill>
                <a:srgbClr val="1417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56% English tweets, 26% Chinese</a:t>
            </a:r>
            <a:endParaRPr sz="1000">
              <a:solidFill>
                <a:srgbClr val="1417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2,048 accounts</a:t>
            </a:r>
            <a:endParaRPr b="1" sz="1200">
              <a:solidFill>
                <a:srgbClr val="1417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998013" y="2649425"/>
            <a:ext cx="1623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Figure 1. Percentage of Tweets by Language - REA</a:t>
            </a:r>
            <a:endParaRPr sz="600">
              <a:highlight>
                <a:schemeClr val="lt1"/>
              </a:highlight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688600" y="1571063"/>
            <a:ext cx="345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One-operation dataset (REA): 14k total</a:t>
            </a:r>
            <a:endParaRPr b="1"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7K REA (IO)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3.5K sampled Random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3.5k sampled Diplomatic_Russia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Two-operation dataset (REA+CNHU): 4k total</a:t>
            </a:r>
            <a:endParaRPr b="1"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1K sampled CNHU (IO)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1k sampled REA (IO)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1k sampled Random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500 sampled Diplomatic_China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500 sampled Diplomatic_Russia (non-IO)</a:t>
            </a:r>
            <a:endParaRPr/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5590475" y="11756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Training data:</a:t>
            </a:r>
            <a:endParaRPr b="1" sz="13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5688600" y="3912975"/>
            <a:ext cx="34554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1K sampled RNA (IO)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500 sampled Random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250 sampled Diplomatic_China (non-IO)</a:t>
            </a:r>
            <a:endParaRPr sz="10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250 sampled Diplomatic_Russia (non-IO)</a:t>
            </a:r>
            <a:endParaRPr sz="1000"/>
          </a:p>
        </p:txBody>
      </p:sp>
      <p:sp>
        <p:nvSpPr>
          <p:cNvPr id="154" name="Google Shape;154;p24"/>
          <p:cNvSpPr txBox="1"/>
          <p:nvPr/>
        </p:nvSpPr>
        <p:spPr>
          <a:xfrm>
            <a:off x="419775" y="3528075"/>
            <a:ext cx="2281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Russia North Africa (RNA)</a:t>
            </a:r>
            <a:endParaRPr b="1" sz="12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18,681 tweets</a:t>
            </a:r>
            <a:endParaRPr sz="1000">
              <a:solidFill>
                <a:srgbClr val="1417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61.9</a:t>
            </a: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% English tweets, 17.2% French</a:t>
            </a:r>
            <a:endParaRPr sz="1000">
              <a:solidFill>
                <a:srgbClr val="1417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4171A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14171A"/>
                </a:solidFill>
                <a:latin typeface="Montserrat"/>
                <a:ea typeface="Montserrat"/>
                <a:cs typeface="Montserrat"/>
                <a:sym typeface="Montserrat"/>
              </a:rPr>
              <a:t>16 accounts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2998013" y="4774200"/>
            <a:ext cx="1623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Figure 2. Percentage of Tweets by Language - CNHU</a:t>
            </a:r>
            <a:endParaRPr sz="600">
              <a:highlight>
                <a:schemeClr val="lt1"/>
              </a:highlight>
            </a:endParaRPr>
          </a:p>
        </p:txBody>
      </p:sp>
      <p:cxnSp>
        <p:nvCxnSpPr>
          <p:cNvPr id="156" name="Google Shape;156;p24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 txBox="1"/>
          <p:nvPr/>
        </p:nvSpPr>
        <p:spPr>
          <a:xfrm>
            <a:off x="5688600" y="3528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4171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 data:</a:t>
            </a:r>
            <a:endParaRPr b="1" sz="1300">
              <a:solidFill>
                <a:srgbClr val="14171A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</p:txBody>
      </p:sp>
      <p:sp>
        <p:nvSpPr>
          <p:cNvPr id="163" name="Google Shape;163;p25"/>
          <p:cNvSpPr txBox="1"/>
          <p:nvPr>
            <p:ph idx="4294967295" type="body"/>
          </p:nvPr>
        </p:nvSpPr>
        <p:spPr>
          <a:xfrm>
            <a:off x="311700" y="1437075"/>
            <a:ext cx="4524000" cy="24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I</a:t>
            </a:r>
            <a:r>
              <a:rPr b="1" lang="en" sz="1100"/>
              <a:t>O Classification/Detection</a:t>
            </a:r>
            <a:endParaRPr b="1"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Training: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Ada: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Ada 0: One-operation (REA)</a:t>
            </a:r>
            <a:endParaRPr sz="1100">
              <a:solidFill>
                <a:schemeClr val="dk2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Ada 1: Sample of two-operation (REA+CNHU)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BERT:</a:t>
            </a:r>
            <a:endParaRPr b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BERT 0: One-operation (REA)</a:t>
            </a:r>
            <a:endParaRPr sz="1100">
              <a:solidFill>
                <a:schemeClr val="dk2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BERT 1: Sample of two-operation (REA+CNHU)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Test: RNA-based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5"/>
          <p:cNvSpPr txBox="1"/>
          <p:nvPr>
            <p:ph idx="4294967295" type="body"/>
          </p:nvPr>
        </p:nvSpPr>
        <p:spPr>
          <a:xfrm>
            <a:off x="4889225" y="1508775"/>
            <a:ext cx="35379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IO Theme Extraction</a:t>
            </a:r>
            <a:endParaRPr b="1"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Embeddings: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OpenAI’s text-embedding-ada-002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Clustering: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K-Means clustering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Theme extraction: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OpenAI’s text-davinci-003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Theme Extraction</a:t>
            </a:r>
            <a:endParaRPr/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407163" y="132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{1070537E-94F6-446C-B567-96549FBBC2F3}</a:tableStyleId>
              </a:tblPr>
              <a:tblGrid>
                <a:gridCol w="427175"/>
                <a:gridCol w="1796425"/>
                <a:gridCol w="2883075"/>
              </a:tblGrid>
              <a:tr h="280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Cluster</a:t>
                      </a:r>
                      <a:endParaRPr b="1"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Theme</a:t>
                      </a:r>
                      <a:endParaRPr b="1"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Sample Tweets</a:t>
                      </a:r>
                      <a:endParaRPr b="1"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Xinjiang's counter-terrorism measures protect human rights.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@ErkinSidick @Dolkun_Isa @Erkin_Azat @adrianzenz #Xinjiang’s counter-terrorism measures protect human rights https://t.co/pzp6NisIsC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Xinjiang’s counter-terrorism measures protect human rights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#xinjiang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https://t.co/HQjWl6hONn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Admiration for someone's remarkable memory and a celebration of nature's beauty.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他有惊人的记忆力. https://t.co/1q3J1b9Etv</a:t>
                      </a:r>
                      <a:endParaRPr sz="800" u="sng">
                        <a:solidFill>
                          <a:srgbClr val="1A466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浊酒一杯温如言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Hard work and appreciation for parents.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Whats on tonight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Your parents are still working hard for you, this is the reason you strong today.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Xinjiang is a safe and vibrant place, with a rich culture and history; efforts of the Chinese government to combat terrorism and extremism in the region.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CGTN documentary exposes terrorism, extremism in Xinjiang, says Chinas Foreign Ministry  https://t.co/Xr6VCDF7yp CUXI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##Xinjiang A documentary filmmaker captured the daily lives of locals in the capital city of #Xinjiang during those tumultuous times.https://t.co/cYJea4HMKd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26"/>
          <p:cNvSpPr txBox="1"/>
          <p:nvPr/>
        </p:nvSpPr>
        <p:spPr>
          <a:xfrm>
            <a:off x="6433350" y="4186475"/>
            <a:ext cx="21729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Figure 3. Clusters of CNHU Embeddings Created Using </a:t>
            </a:r>
            <a:r>
              <a:rPr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text-embedding-ada-002</a:t>
            </a:r>
            <a:endParaRPr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763" y="1555700"/>
            <a:ext cx="3199212" cy="2460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428750" y="4364975"/>
            <a:ext cx="3833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Table 1. CNHU’s common themes extracted by text-davinci-003</a:t>
            </a:r>
            <a:endParaRPr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" name="Google Shape;175;p26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IO Detection</a:t>
            </a:r>
            <a:endParaRPr/>
          </a:p>
        </p:txBody>
      </p:sp>
      <p:graphicFrame>
        <p:nvGraphicFramePr>
          <p:cNvPr id="181" name="Google Shape;181;p27"/>
          <p:cNvGraphicFramePr/>
          <p:nvPr/>
        </p:nvGraphicFramePr>
        <p:xfrm>
          <a:off x="618388" y="162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{5A9FF604-92AA-469C-A3F3-4D9E6DFF7E17}</a:tableStyleId>
              </a:tblPr>
              <a:tblGrid>
                <a:gridCol w="1006525"/>
                <a:gridCol w="696325"/>
                <a:gridCol w="691075"/>
                <a:gridCol w="672700"/>
                <a:gridCol w="622425"/>
              </a:tblGrid>
              <a:tr h="487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 0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0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0.493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7"/>
          <p:cNvSpPr txBox="1"/>
          <p:nvPr/>
        </p:nvSpPr>
        <p:spPr>
          <a:xfrm>
            <a:off x="4572075" y="3760375"/>
            <a:ext cx="444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Table 3. Results when generalizing to a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operation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(Russia North Africa - RNA)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4824825" y="162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{5A9FF604-92AA-469C-A3F3-4D9E6DFF7E17}</a:tableStyleId>
              </a:tblPr>
              <a:tblGrid>
                <a:gridCol w="990150"/>
                <a:gridCol w="732850"/>
                <a:gridCol w="671550"/>
                <a:gridCol w="736550"/>
                <a:gridCol w="687000"/>
              </a:tblGrid>
              <a:tr h="40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 0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0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0.872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0.294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0.581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0.622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0.440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" name="Google Shape;184;p27"/>
          <p:cNvSpPr txBox="1"/>
          <p:nvPr/>
        </p:nvSpPr>
        <p:spPr>
          <a:xfrm>
            <a:off x="553886" y="3760375"/>
            <a:ext cx="38181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Table 2.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results on a held-out dataset from the training set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IO Detection</a:t>
            </a:r>
            <a:endParaRPr/>
          </a:p>
        </p:txBody>
      </p:sp>
      <p:cxnSp>
        <p:nvCxnSpPr>
          <p:cNvPr id="191" name="Google Shape;191;p28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8"/>
          <p:cNvSpPr txBox="1"/>
          <p:nvPr/>
        </p:nvSpPr>
        <p:spPr>
          <a:xfrm>
            <a:off x="1041325" y="4342600"/>
            <a:ext cx="3175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Figure  4.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Ada 0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’s Confusion Matrix when predicting RNA (trained on REA)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25" y="1249100"/>
            <a:ext cx="3596383" cy="30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75" y="1212388"/>
            <a:ext cx="3683816" cy="30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5088900" y="4342600"/>
            <a:ext cx="3175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Figure  5.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Ada 1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’s Confusion Matrix when predicting RNA (trained on REA+CNHU)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IO Detection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125" y="1206338"/>
            <a:ext cx="3684693" cy="31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5002525" y="4342600"/>
            <a:ext cx="3175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Figure  6.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BERT 1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’s Confusion Matrix when predicting RNA (trained on REA+CNHU)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1003250" y="4342600"/>
            <a:ext cx="3175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Figure  5. </a:t>
            </a:r>
            <a:r>
              <a:rPr b="1"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BERT 0</a:t>
            </a:r>
            <a:r>
              <a:rPr lang="en" sz="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’s Confusion Matrix when predicting RNA (trained on REA)</a:t>
            </a:r>
            <a:endParaRPr sz="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29"/>
          <p:cNvCxnSpPr/>
          <p:nvPr/>
        </p:nvCxnSpPr>
        <p:spPr>
          <a:xfrm>
            <a:off x="419732" y="11756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75" y="1249100"/>
            <a:ext cx="3583233" cy="30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